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1"/>
  </p:notesMasterIdLst>
  <p:sldIdLst>
    <p:sldId id="256" r:id="rId2"/>
    <p:sldId id="295" r:id="rId3"/>
    <p:sldId id="310" r:id="rId4"/>
    <p:sldId id="311" r:id="rId5"/>
    <p:sldId id="257" r:id="rId6"/>
    <p:sldId id="297" r:id="rId7"/>
    <p:sldId id="299" r:id="rId8"/>
    <p:sldId id="300" r:id="rId9"/>
    <p:sldId id="302" r:id="rId10"/>
    <p:sldId id="301" r:id="rId11"/>
    <p:sldId id="259" r:id="rId12"/>
    <p:sldId id="303" r:id="rId13"/>
    <p:sldId id="304" r:id="rId14"/>
    <p:sldId id="305" r:id="rId15"/>
    <p:sldId id="306" r:id="rId16"/>
    <p:sldId id="307" r:id="rId17"/>
    <p:sldId id="308" r:id="rId18"/>
    <p:sldId id="309" r:id="rId19"/>
    <p:sldId id="278" r:id="rId20"/>
  </p:sldIdLst>
  <p:sldSz cx="9144000" cy="5143500" type="screen16x9"/>
  <p:notesSz cx="6858000" cy="9144000"/>
  <p:embeddedFontLst>
    <p:embeddedFont>
      <p:font typeface="Lato" panose="020F0502020204030203" pitchFamily="34" charset="0"/>
      <p:regular r:id="rId22"/>
      <p:bold r:id="rId23"/>
      <p:italic r:id="rId24"/>
      <p:boldItalic r:id="rId25"/>
    </p:embeddedFont>
    <p:embeddedFont>
      <p:font typeface="Raleway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8665B7-6574-423E-A4B5-A6C020D860FF}">
  <a:tblStyle styleId="{C98665B7-6574-423E-A4B5-A6C020D860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1A8698C-63BC-4B6A-AE92-7E62379B444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18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41693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0238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908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70957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78983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7005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07189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825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7784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3404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4655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6820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86118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938246" y="2533163"/>
            <a:ext cx="7218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659861" y="2533163"/>
            <a:ext cx="7218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" y="2533163"/>
            <a:ext cx="7218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1425" y="2533163"/>
            <a:ext cx="52167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4000" cy="399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047704" y="3992850"/>
            <a:ext cx="3047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6096271" y="3992850"/>
            <a:ext cx="3047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" y="3992850"/>
            <a:ext cx="3047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93625" y="1200150"/>
            <a:ext cx="3136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4219456" y="1200150"/>
            <a:ext cx="3136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_1">
    <p:bg>
      <p:bgPr>
        <a:solidFill>
          <a:schemeClr val="accen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1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1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neshThapaX/web-social-media-analytics-twitter-facebook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xfrm>
            <a:off x="739587" y="677631"/>
            <a:ext cx="6305959" cy="1679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/>
              <a:t>WEB SOCIAL MEDIA ANALYTICS &amp; VISUALIZATION</a:t>
            </a:r>
            <a:endParaRPr sz="3500" b="1" dirty="0"/>
          </a:p>
        </p:txBody>
      </p:sp>
      <p:sp>
        <p:nvSpPr>
          <p:cNvPr id="2" name="Google Shape;88;p12">
            <a:extLst>
              <a:ext uri="{FF2B5EF4-FFF2-40B4-BE49-F238E27FC236}">
                <a16:creationId xmlns:a16="http://schemas.microsoft.com/office/drawing/2014/main" id="{5061A39C-2E42-9B82-F42E-3FBBFA797ACC}"/>
              </a:ext>
            </a:extLst>
          </p:cNvPr>
          <p:cNvSpPr txBox="1">
            <a:spLocks/>
          </p:cNvSpPr>
          <p:nvPr/>
        </p:nvSpPr>
        <p:spPr>
          <a:xfrm>
            <a:off x="739587" y="2786583"/>
            <a:ext cx="3455895" cy="5273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2500" b="1" dirty="0">
                <a:solidFill>
                  <a:schemeClr val="bg1"/>
                </a:solidFill>
              </a:rPr>
              <a:t>CMP7202</a:t>
            </a:r>
          </a:p>
        </p:txBody>
      </p:sp>
      <p:sp>
        <p:nvSpPr>
          <p:cNvPr id="3" name="Google Shape;88;p12">
            <a:extLst>
              <a:ext uri="{FF2B5EF4-FFF2-40B4-BE49-F238E27FC236}">
                <a16:creationId xmlns:a16="http://schemas.microsoft.com/office/drawing/2014/main" id="{797472EC-EA67-3D5C-2B45-47C0AF7FC5A9}"/>
              </a:ext>
            </a:extLst>
          </p:cNvPr>
          <p:cNvSpPr txBox="1">
            <a:spLocks/>
          </p:cNvSpPr>
          <p:nvPr/>
        </p:nvSpPr>
        <p:spPr>
          <a:xfrm>
            <a:off x="739587" y="3562026"/>
            <a:ext cx="4007225" cy="90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2500" b="1" dirty="0"/>
              <a:t>Dinesh Thapa - 23206188</a:t>
            </a:r>
          </a:p>
          <a:p>
            <a:r>
              <a:rPr lang="en-US" sz="2500" b="1" dirty="0"/>
              <a:t>MSc. Big Data Analytics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208FED-0661-0342-7F19-DF3B7661DB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79" t="37386" r="7876" b="29966"/>
          <a:stretch/>
        </p:blipFill>
        <p:spPr>
          <a:xfrm>
            <a:off x="5239870" y="3562026"/>
            <a:ext cx="3236260" cy="9424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A54A2D-30AF-D948-3441-94C5F98B0BC5}"/>
              </a:ext>
            </a:extLst>
          </p:cNvPr>
          <p:cNvSpPr txBox="1"/>
          <p:nvPr/>
        </p:nvSpPr>
        <p:spPr>
          <a:xfrm>
            <a:off x="5221941" y="4465869"/>
            <a:ext cx="3272118" cy="410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0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FACULTY OF COMPUTING ENGINEERING AND THE BUILT ENVIRONMENT</a:t>
            </a:r>
            <a:endParaRPr lang="en-US" sz="10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143234"/>
            <a:ext cx="7628100" cy="459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bg2"/>
                </a:solidFill>
              </a:rPr>
              <a:t>Top 3 Devices Used for #covid19 post in the US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99B1A6-59EF-3DA8-A9FD-4A5E6610B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500" y="833146"/>
            <a:ext cx="4530037" cy="3922058"/>
          </a:xfrm>
          <a:prstGeom prst="rect">
            <a:avLst/>
          </a:prstGeom>
        </p:spPr>
      </p:pic>
      <p:sp>
        <p:nvSpPr>
          <p:cNvPr id="4" name="Google Shape;94;p13">
            <a:extLst>
              <a:ext uri="{FF2B5EF4-FFF2-40B4-BE49-F238E27FC236}">
                <a16:creationId xmlns:a16="http://schemas.microsoft.com/office/drawing/2014/main" id="{6B49513C-C61D-8903-9078-7E2E1E3040DE}"/>
              </a:ext>
            </a:extLst>
          </p:cNvPr>
          <p:cNvSpPr txBox="1"/>
          <p:nvPr/>
        </p:nvSpPr>
        <p:spPr>
          <a:xfrm>
            <a:off x="5870993" y="1114362"/>
            <a:ext cx="2775466" cy="13823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Twitter for Web App: 36.2%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Twitter for Android: 25.5%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Twitter for iPhone: 25.8%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Other: 12.6%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Google Shape;94;p13">
            <a:extLst>
              <a:ext uri="{FF2B5EF4-FFF2-40B4-BE49-F238E27FC236}">
                <a16:creationId xmlns:a16="http://schemas.microsoft.com/office/drawing/2014/main" id="{B6E76E59-C210-323F-241D-ED81D8CE5B66}"/>
              </a:ext>
            </a:extLst>
          </p:cNvPr>
          <p:cNvSpPr txBox="1"/>
          <p:nvPr/>
        </p:nvSpPr>
        <p:spPr>
          <a:xfrm>
            <a:off x="5870993" y="2803138"/>
            <a:ext cx="2775466" cy="8835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spcBef>
                <a:spcPts val="600"/>
              </a:spcBef>
            </a:pPr>
            <a:r>
              <a:rPr lang="en-US" sz="1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information provides insights into the variety of devices or platforms used by users to engage in discussions related to COVID-19 on Twitter in the US.</a:t>
            </a:r>
          </a:p>
        </p:txBody>
      </p:sp>
    </p:spTree>
    <p:extLst>
      <p:ext uri="{BB962C8B-B14F-4D97-AF65-F5344CB8AC3E}">
        <p14:creationId xmlns:p14="http://schemas.microsoft.com/office/powerpoint/2010/main" val="3258869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685675" y="1013012"/>
            <a:ext cx="7772400" cy="2276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bg1"/>
                </a:solidFill>
              </a:rPr>
              <a:t>Facebook</a:t>
            </a:r>
            <a:br>
              <a:rPr lang="en-US" sz="4400" b="1" dirty="0">
                <a:solidFill>
                  <a:schemeClr val="bg1"/>
                </a:solidFill>
              </a:rPr>
            </a:br>
            <a:r>
              <a:rPr lang="en-US" sz="4400" b="1" dirty="0">
                <a:solidFill>
                  <a:schemeClr val="bg1"/>
                </a:solidFill>
              </a:rPr>
              <a:t>Graph Network Analysis</a:t>
            </a:r>
            <a:br>
              <a:rPr lang="en-US" sz="4400" b="1" dirty="0">
                <a:solidFill>
                  <a:schemeClr val="bg1"/>
                </a:solidFill>
              </a:rPr>
            </a:br>
            <a:r>
              <a:rPr lang="en-US" sz="4400" b="1" dirty="0">
                <a:solidFill>
                  <a:schemeClr val="bg1"/>
                </a:solidFill>
              </a:rPr>
              <a:t>(Social circles)</a:t>
            </a:r>
            <a:endParaRPr sz="2800" b="1" dirty="0">
              <a:solidFill>
                <a:schemeClr val="bg1"/>
              </a:solidFill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203A610-E43F-9368-B7F0-04D4DFD9C0E4}"/>
              </a:ext>
            </a:extLst>
          </p:cNvPr>
          <p:cNvSpPr/>
          <p:nvPr/>
        </p:nvSpPr>
        <p:spPr>
          <a:xfrm>
            <a:off x="4194235" y="309281"/>
            <a:ext cx="755277" cy="7552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BC8081-5ABD-7BB1-360D-DEBF3F1BE4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194236" y="309282"/>
            <a:ext cx="755277" cy="75527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143234"/>
            <a:ext cx="7628100" cy="459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bg2"/>
                </a:solidFill>
              </a:rPr>
              <a:t>Graph Visualization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76D993-72CC-C025-B1F7-5D3AD01918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36" t="8700" r="8554" b="8747"/>
          <a:stretch/>
        </p:blipFill>
        <p:spPr>
          <a:xfrm>
            <a:off x="114725" y="783839"/>
            <a:ext cx="6499412" cy="3913094"/>
          </a:xfrm>
          <a:prstGeom prst="rect">
            <a:avLst/>
          </a:prstGeom>
        </p:spPr>
      </p:pic>
      <p:sp>
        <p:nvSpPr>
          <p:cNvPr id="4" name="Google Shape;94;p13">
            <a:extLst>
              <a:ext uri="{FF2B5EF4-FFF2-40B4-BE49-F238E27FC236}">
                <a16:creationId xmlns:a16="http://schemas.microsoft.com/office/drawing/2014/main" id="{6B49513C-C61D-8903-9078-7E2E1E3040DE}"/>
              </a:ext>
            </a:extLst>
          </p:cNvPr>
          <p:cNvSpPr txBox="1"/>
          <p:nvPr/>
        </p:nvSpPr>
        <p:spPr>
          <a:xfrm>
            <a:off x="6253772" y="675092"/>
            <a:ext cx="2501153" cy="111336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Statistics: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Number of Nodes: 4039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Number of Edges: 88234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Average degree of a node: 43.6910</a:t>
            </a:r>
            <a:endParaRPr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51110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143234"/>
            <a:ext cx="7628100" cy="459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/>
                </a:solidFill>
              </a:rPr>
              <a:t>Distribution of shortest path length in G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4" name="Google Shape;94;p13">
            <a:extLst>
              <a:ext uri="{FF2B5EF4-FFF2-40B4-BE49-F238E27FC236}">
                <a16:creationId xmlns:a16="http://schemas.microsoft.com/office/drawing/2014/main" id="{6B49513C-C61D-8903-9078-7E2E1E3040DE}"/>
              </a:ext>
            </a:extLst>
          </p:cNvPr>
          <p:cNvSpPr txBox="1"/>
          <p:nvPr/>
        </p:nvSpPr>
        <p:spPr>
          <a:xfrm>
            <a:off x="6253772" y="675092"/>
            <a:ext cx="2501153" cy="111336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Based on their frequency of occurrence as a percentage of the total valid path lengths.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49FF3D-BA44-774C-5B69-0D2F06A83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10" y="1008528"/>
            <a:ext cx="5797736" cy="345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45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143234"/>
            <a:ext cx="7628100" cy="459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/>
                </a:solidFill>
              </a:rPr>
              <a:t>Users with the highest degree centrality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DE0131-4DBD-9CF7-245E-BED308B655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22" t="9983" r="8529" b="10257"/>
          <a:stretch/>
        </p:blipFill>
        <p:spPr>
          <a:xfrm>
            <a:off x="-1" y="681318"/>
            <a:ext cx="7431891" cy="3863788"/>
          </a:xfrm>
          <a:prstGeom prst="rect">
            <a:avLst/>
          </a:prstGeom>
        </p:spPr>
      </p:pic>
      <p:sp>
        <p:nvSpPr>
          <p:cNvPr id="4" name="Google Shape;94;p13">
            <a:extLst>
              <a:ext uri="{FF2B5EF4-FFF2-40B4-BE49-F238E27FC236}">
                <a16:creationId xmlns:a16="http://schemas.microsoft.com/office/drawing/2014/main" id="{6B49513C-C61D-8903-9078-7E2E1E3040DE}"/>
              </a:ext>
            </a:extLst>
          </p:cNvPr>
          <p:cNvSpPr txBox="1"/>
          <p:nvPr/>
        </p:nvSpPr>
        <p:spPr>
          <a:xfrm>
            <a:off x="6593541" y="820270"/>
            <a:ext cx="2094149" cy="60063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Connectors between different parts of the network.</a:t>
            </a:r>
            <a:endParaRPr lang="en-US"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538968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143234"/>
            <a:ext cx="7628100" cy="459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/>
                </a:solidFill>
              </a:rPr>
              <a:t>The closeness centralities are distributed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C9C888-53E0-BDF7-5F54-773E1C6253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73" t="8389" r="8579" b="8616"/>
          <a:stretch/>
        </p:blipFill>
        <p:spPr>
          <a:xfrm>
            <a:off x="89646" y="653810"/>
            <a:ext cx="7687235" cy="4158593"/>
          </a:xfrm>
          <a:prstGeom prst="rect">
            <a:avLst/>
          </a:prstGeom>
        </p:spPr>
      </p:pic>
      <p:sp>
        <p:nvSpPr>
          <p:cNvPr id="4" name="Google Shape;94;p13">
            <a:extLst>
              <a:ext uri="{FF2B5EF4-FFF2-40B4-BE49-F238E27FC236}">
                <a16:creationId xmlns:a16="http://schemas.microsoft.com/office/drawing/2014/main" id="{6B49513C-C61D-8903-9078-7E2E1E3040DE}"/>
              </a:ext>
            </a:extLst>
          </p:cNvPr>
          <p:cNvSpPr txBox="1"/>
          <p:nvPr/>
        </p:nvSpPr>
        <p:spPr>
          <a:xfrm>
            <a:off x="6593541" y="820269"/>
            <a:ext cx="2094149" cy="7216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quickly or easily a node can reach all other nodes in the network.</a:t>
            </a:r>
            <a:endParaRPr lang="en-US"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363842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143234"/>
            <a:ext cx="7628100" cy="459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/>
                </a:solidFill>
              </a:rPr>
              <a:t>The closeness centralities are distributed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C40A67-BA9B-DE9C-9882-755BD2A6FC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20" t="9300" r="9167" b="9437"/>
          <a:stretch/>
        </p:blipFill>
        <p:spPr>
          <a:xfrm>
            <a:off x="0" y="602877"/>
            <a:ext cx="7933765" cy="4240214"/>
          </a:xfrm>
          <a:prstGeom prst="rect">
            <a:avLst/>
          </a:prstGeom>
        </p:spPr>
      </p:pic>
      <p:sp>
        <p:nvSpPr>
          <p:cNvPr id="4" name="Google Shape;94;p13">
            <a:extLst>
              <a:ext uri="{FF2B5EF4-FFF2-40B4-BE49-F238E27FC236}">
                <a16:creationId xmlns:a16="http://schemas.microsoft.com/office/drawing/2014/main" id="{6B49513C-C61D-8903-9078-7E2E1E3040DE}"/>
              </a:ext>
            </a:extLst>
          </p:cNvPr>
          <p:cNvSpPr txBox="1"/>
          <p:nvPr/>
        </p:nvSpPr>
        <p:spPr>
          <a:xfrm>
            <a:off x="6613351" y="602877"/>
            <a:ext cx="2094149" cy="112059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important each node is in the network based on its connections to other important nodes. quickly or easily a node can reach all other nodes in the network.</a:t>
            </a:r>
            <a:endParaRPr lang="en-US"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" name="Google Shape;94;p13">
            <a:extLst>
              <a:ext uri="{FF2B5EF4-FFF2-40B4-BE49-F238E27FC236}">
                <a16:creationId xmlns:a16="http://schemas.microsoft.com/office/drawing/2014/main" id="{36F823FE-CAC7-17A6-61AF-C71E3235D1C0}"/>
              </a:ext>
            </a:extLst>
          </p:cNvPr>
          <p:cNvSpPr txBox="1"/>
          <p:nvPr/>
        </p:nvSpPr>
        <p:spPr>
          <a:xfrm>
            <a:off x="6613351" y="3576343"/>
            <a:ext cx="2094149" cy="96428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Nodes with higher eigenvector centralities are connected to other well-connected nodes, making them more influential.</a:t>
            </a:r>
            <a:endParaRPr lang="en-US"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579439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226718" y="97256"/>
            <a:ext cx="8528207" cy="459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/>
                </a:solidFill>
              </a:rPr>
              <a:t>Community Detection: Semi-synchronous label propagation method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987E42-518C-324C-B5CF-47D23FA1AD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29" t="8890" r="8629" b="8681"/>
          <a:stretch/>
        </p:blipFill>
        <p:spPr>
          <a:xfrm>
            <a:off x="0" y="602875"/>
            <a:ext cx="7394087" cy="4443367"/>
          </a:xfrm>
          <a:prstGeom prst="rect">
            <a:avLst/>
          </a:prstGeom>
        </p:spPr>
      </p:pic>
      <p:sp>
        <p:nvSpPr>
          <p:cNvPr id="4" name="Google Shape;94;p13">
            <a:extLst>
              <a:ext uri="{FF2B5EF4-FFF2-40B4-BE49-F238E27FC236}">
                <a16:creationId xmlns:a16="http://schemas.microsoft.com/office/drawing/2014/main" id="{6B49513C-C61D-8903-9078-7E2E1E3040DE}"/>
              </a:ext>
            </a:extLst>
          </p:cNvPr>
          <p:cNvSpPr txBox="1"/>
          <p:nvPr/>
        </p:nvSpPr>
        <p:spPr>
          <a:xfrm>
            <a:off x="6613351" y="602876"/>
            <a:ext cx="2094149" cy="111834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 details, 44 communities were detected.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Communities have been identified and visualized in the graph. </a:t>
            </a:r>
            <a:endParaRPr lang="en-US"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" name="Google Shape;94;p13">
            <a:extLst>
              <a:ext uri="{FF2B5EF4-FFF2-40B4-BE49-F238E27FC236}">
                <a16:creationId xmlns:a16="http://schemas.microsoft.com/office/drawing/2014/main" id="{36F823FE-CAC7-17A6-61AF-C71E3235D1C0}"/>
              </a:ext>
            </a:extLst>
          </p:cNvPr>
          <p:cNvSpPr txBox="1"/>
          <p:nvPr/>
        </p:nvSpPr>
        <p:spPr>
          <a:xfrm>
            <a:off x="6613351" y="3576343"/>
            <a:ext cx="2094149" cy="96428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Each community is shown in a distinct color, and the nodes within each community are positioned near one another.</a:t>
            </a:r>
            <a:endParaRPr lang="en-US"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8354623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143234"/>
            <a:ext cx="8407182" cy="459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/>
                </a:solidFill>
              </a:rPr>
              <a:t>Community Detection: Asynchronous fluid communities algorithm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4" name="Google Shape;94;p13">
            <a:extLst>
              <a:ext uri="{FF2B5EF4-FFF2-40B4-BE49-F238E27FC236}">
                <a16:creationId xmlns:a16="http://schemas.microsoft.com/office/drawing/2014/main" id="{6B49513C-C61D-8903-9078-7E2E1E3040DE}"/>
              </a:ext>
            </a:extLst>
          </p:cNvPr>
          <p:cNvSpPr txBox="1"/>
          <p:nvPr/>
        </p:nvSpPr>
        <p:spPr>
          <a:xfrm>
            <a:off x="6010835" y="602876"/>
            <a:ext cx="2696665" cy="59391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function helps us choose how many communities to find.</a:t>
            </a:r>
            <a:endParaRPr lang="en-US"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" name="Google Shape;94;p13">
            <a:extLst>
              <a:ext uri="{FF2B5EF4-FFF2-40B4-BE49-F238E27FC236}">
                <a16:creationId xmlns:a16="http://schemas.microsoft.com/office/drawing/2014/main" id="{36F823FE-CAC7-17A6-61AF-C71E3235D1C0}"/>
              </a:ext>
            </a:extLst>
          </p:cNvPr>
          <p:cNvSpPr txBox="1"/>
          <p:nvPr/>
        </p:nvSpPr>
        <p:spPr>
          <a:xfrm>
            <a:off x="6055659" y="1388669"/>
            <a:ext cx="2651841" cy="59391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For example, if we want to find 10 communities, we can specify that number. </a:t>
            </a:r>
            <a:endParaRPr lang="en-US"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BD39DE-D6BE-C4AA-37FA-66B860E0A0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94" t="8192" r="8520" b="8682"/>
          <a:stretch/>
        </p:blipFill>
        <p:spPr>
          <a:xfrm>
            <a:off x="0" y="530636"/>
            <a:ext cx="6055659" cy="452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522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4"/>
          <p:cNvSpPr txBox="1">
            <a:spLocks noGrp="1"/>
          </p:cNvSpPr>
          <p:nvPr>
            <p:ph type="ctrTitle" idx="4294967295"/>
          </p:nvPr>
        </p:nvSpPr>
        <p:spPr>
          <a:xfrm>
            <a:off x="920506" y="1665049"/>
            <a:ext cx="7622857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/>
                </a:solidFill>
              </a:rPr>
              <a:t>Thanks!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357" name="Google Shape;357;p34"/>
          <p:cNvSpPr txBox="1">
            <a:spLocks noGrp="1"/>
          </p:cNvSpPr>
          <p:nvPr>
            <p:ph type="subTitle" idx="4294967295"/>
          </p:nvPr>
        </p:nvSpPr>
        <p:spPr>
          <a:xfrm>
            <a:off x="920506" y="2770868"/>
            <a:ext cx="5561100" cy="10548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lt1"/>
                </a:solidFill>
              </a:rPr>
              <a:t>Any questions?</a:t>
            </a:r>
            <a:endParaRPr sz="4800" b="1" dirty="0">
              <a:solidFill>
                <a:schemeClr val="lt1"/>
              </a:solidFill>
            </a:endParaRPr>
          </a:p>
        </p:txBody>
      </p:sp>
      <p:sp>
        <p:nvSpPr>
          <p:cNvPr id="359" name="Google Shape;359;p34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0B285EC-577C-0059-6B77-8A47EB4BE45E}"/>
              </a:ext>
            </a:extLst>
          </p:cNvPr>
          <p:cNvSpPr/>
          <p:nvPr/>
        </p:nvSpPr>
        <p:spPr>
          <a:xfrm>
            <a:off x="920506" y="833717"/>
            <a:ext cx="2667000" cy="57603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93;p13">
            <a:extLst>
              <a:ext uri="{FF2B5EF4-FFF2-40B4-BE49-F238E27FC236}">
                <a16:creationId xmlns:a16="http://schemas.microsoft.com/office/drawing/2014/main" id="{D6E6B800-7FE7-E352-97EE-76C45397680D}"/>
              </a:ext>
            </a:extLst>
          </p:cNvPr>
          <p:cNvSpPr txBox="1">
            <a:spLocks/>
          </p:cNvSpPr>
          <p:nvPr/>
        </p:nvSpPr>
        <p:spPr>
          <a:xfrm>
            <a:off x="1338220" y="891910"/>
            <a:ext cx="1831571" cy="459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>
                <a:solidFill>
                  <a:srgbClr val="080808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 Code</a:t>
            </a:r>
            <a:endParaRPr lang="en-US" sz="2000" b="1" dirty="0">
              <a:solidFill>
                <a:srgbClr val="080808"/>
              </a:solidFill>
            </a:endParaRPr>
          </a:p>
        </p:txBody>
      </p:sp>
      <p:sp>
        <p:nvSpPr>
          <p:cNvPr id="5" name="Google Shape;94;p13">
            <a:extLst>
              <a:ext uri="{FF2B5EF4-FFF2-40B4-BE49-F238E27FC236}">
                <a16:creationId xmlns:a16="http://schemas.microsoft.com/office/drawing/2014/main" id="{6621C272-EDBF-AC77-D449-4990D64C3876}"/>
              </a:ext>
            </a:extLst>
          </p:cNvPr>
          <p:cNvSpPr txBox="1"/>
          <p:nvPr/>
        </p:nvSpPr>
        <p:spPr>
          <a:xfrm>
            <a:off x="3619094" y="887349"/>
            <a:ext cx="50946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https://github.com/DineshThapaX/web-social-media-analytics-twitter-facebook</a:t>
            </a:r>
            <a:endParaRPr lang="en-US" sz="1000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685675" y="1013012"/>
            <a:ext cx="7772400" cy="2276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bg1"/>
                </a:solidFill>
              </a:rPr>
              <a:t>Twitter</a:t>
            </a:r>
            <a:br>
              <a:rPr lang="en-US" sz="4400" b="1" dirty="0">
                <a:solidFill>
                  <a:schemeClr val="bg1"/>
                </a:solidFill>
              </a:rPr>
            </a:br>
            <a:r>
              <a:rPr lang="en-US" sz="4400" b="1" dirty="0">
                <a:solidFill>
                  <a:schemeClr val="bg1"/>
                </a:solidFill>
              </a:rPr>
              <a:t>US Trends Analytics (Covid19)</a:t>
            </a:r>
            <a:endParaRPr sz="2800" b="1" dirty="0">
              <a:solidFill>
                <a:schemeClr val="bg1"/>
              </a:solidFill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02C57C-0EBB-959A-F1BC-737C7F669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4236" y="309282"/>
            <a:ext cx="755277" cy="75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86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552A26-42A6-774F-FB60-275339F8B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788" y="277905"/>
            <a:ext cx="7857565" cy="470847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2000" b="1" dirty="0">
                <a:solidFill>
                  <a:schemeClr val="bg2"/>
                </a:solidFill>
              </a:rPr>
              <a:t> Data Preprocessing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261C5A-CE51-7C78-4AE0-1E34BC569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3625" y="748752"/>
            <a:ext cx="7398728" cy="2886436"/>
          </a:xfrm>
        </p:spPr>
        <p:txBody>
          <a:bodyPr/>
          <a:lstStyle/>
          <a:p>
            <a:r>
              <a:rPr lang="en-US" sz="1500" dirty="0">
                <a:solidFill>
                  <a:schemeClr val="bg2"/>
                </a:solidFill>
              </a:rPr>
              <a:t>Load Data into DataFrame</a:t>
            </a:r>
          </a:p>
          <a:p>
            <a:r>
              <a:rPr lang="en-US" sz="1500" dirty="0">
                <a:solidFill>
                  <a:schemeClr val="bg2"/>
                </a:solidFill>
              </a:rPr>
              <a:t>Select tweets only from US Locations</a:t>
            </a:r>
          </a:p>
          <a:p>
            <a:r>
              <a:rPr lang="en-US" sz="1500" dirty="0">
                <a:solidFill>
                  <a:schemeClr val="bg2"/>
                </a:solidFill>
              </a:rPr>
              <a:t>Filter Hashtag #covid19</a:t>
            </a:r>
          </a:p>
          <a:p>
            <a:r>
              <a:rPr lang="en-US" sz="1500" dirty="0">
                <a:solidFill>
                  <a:schemeClr val="bg2"/>
                </a:solidFill>
              </a:rPr>
              <a:t>Remove row having empty text or hashtags</a:t>
            </a:r>
          </a:p>
          <a:p>
            <a:r>
              <a:rPr lang="en-US" sz="1500" dirty="0">
                <a:solidFill>
                  <a:schemeClr val="bg2"/>
                </a:solidFill>
              </a:rPr>
              <a:t>Remove columns which we do not need for analysis</a:t>
            </a:r>
          </a:p>
          <a:p>
            <a:r>
              <a:rPr lang="en-US" sz="1500" dirty="0">
                <a:solidFill>
                  <a:schemeClr val="bg2"/>
                </a:solidFill>
              </a:rPr>
              <a:t>Identify Data inconsistency (date formats, text encoding etc.)</a:t>
            </a:r>
          </a:p>
          <a:p>
            <a:r>
              <a:rPr lang="en-US" sz="1500" dirty="0">
                <a:solidFill>
                  <a:schemeClr val="bg2"/>
                </a:solidFill>
              </a:rPr>
              <a:t>Handling Typos and Formatting Issues (Converting to lowercase, remove special characters etc.)</a:t>
            </a:r>
          </a:p>
          <a:p>
            <a:r>
              <a:rPr lang="en-US" sz="1500" dirty="0">
                <a:solidFill>
                  <a:schemeClr val="bg2"/>
                </a:solidFill>
              </a:rPr>
              <a:t>Saving final data into new DataFrame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8FC105-906C-8F57-558C-97E0B12855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34782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552A26-42A6-774F-FB60-275339F8B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788" y="277905"/>
            <a:ext cx="7857565" cy="470847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2000" b="1" dirty="0">
                <a:solidFill>
                  <a:schemeClr val="bg2"/>
                </a:solidFill>
              </a:rPr>
              <a:t>Key Questions for Analysis: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261C5A-CE51-7C78-4AE0-1E34BC569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3625" y="748751"/>
            <a:ext cx="7398728" cy="3531895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1500" b="1" dirty="0">
                <a:solidFill>
                  <a:schemeClr val="accent3"/>
                </a:solidFill>
              </a:rPr>
              <a:t>What are the most common discussion topics identified from the tweets using the #covid19 hashtag?</a:t>
            </a:r>
          </a:p>
          <a:p>
            <a:pPr>
              <a:buFont typeface="+mj-lt"/>
              <a:buAutoNum type="arabicPeriod"/>
            </a:pPr>
            <a:r>
              <a:rPr lang="en-US" sz="1500" b="1" dirty="0">
                <a:solidFill>
                  <a:schemeClr val="accent1"/>
                </a:solidFill>
              </a:rPr>
              <a:t>What are the most frequent words that appear in the word cloud generated from the tweets analyzed using the LDA algorithm?</a:t>
            </a:r>
          </a:p>
          <a:p>
            <a:pPr>
              <a:buFont typeface="+mj-lt"/>
              <a:buAutoNum type="arabicPeriod"/>
            </a:pPr>
            <a:r>
              <a:rPr lang="en-US" sz="1500" b="1" dirty="0">
                <a:solidFill>
                  <a:schemeClr val="accent3"/>
                </a:solidFill>
              </a:rPr>
              <a:t>What percentage of tweets with the #covid19 hashtag are categorized as neutral, positive, and negative based on sentiment analysis?</a:t>
            </a:r>
          </a:p>
          <a:p>
            <a:pPr>
              <a:buFont typeface="+mj-lt"/>
              <a:buAutoNum type="arabicPeriod"/>
            </a:pPr>
            <a:r>
              <a:rPr lang="en-US" sz="1500" b="1" dirty="0">
                <a:solidFill>
                  <a:schemeClr val="accent1"/>
                </a:solidFill>
              </a:rPr>
              <a:t>Which regions or cities in the US show the highest density of discussions related to #covid19 based on geospatial analysis of tweet locations?</a:t>
            </a:r>
          </a:p>
          <a:p>
            <a:pPr>
              <a:buFont typeface="+mj-lt"/>
              <a:buAutoNum type="arabicPeriod"/>
            </a:pPr>
            <a:r>
              <a:rPr lang="en-US" sz="1500" b="1" dirty="0">
                <a:solidFill>
                  <a:schemeClr val="accent3"/>
                </a:solidFill>
              </a:rPr>
              <a:t>What is the trend in the frequency of tweets with the #covid19 hashtag over the periods?</a:t>
            </a:r>
          </a:p>
          <a:p>
            <a:pPr>
              <a:buFont typeface="+mj-lt"/>
              <a:buAutoNum type="arabicPeriod"/>
            </a:pPr>
            <a:r>
              <a:rPr lang="en-US" sz="1500" b="1" dirty="0">
                <a:solidFill>
                  <a:schemeClr val="bg2"/>
                </a:solidFill>
              </a:rPr>
              <a:t>What are the top 3 devices used by users in the US to post tweets with the #covid19 hashtag?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8FC105-906C-8F57-558C-97E0B12855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35825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143234"/>
            <a:ext cx="7628100" cy="7353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bg2"/>
                </a:solidFill>
              </a:rPr>
              <a:t>Topic Modeling – Most common discussion topics in tweets using hashtag #covid19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CB9456-FFCD-8CFF-22DA-17BB73BC6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500" y="878540"/>
            <a:ext cx="6452876" cy="4155842"/>
          </a:xfrm>
          <a:prstGeom prst="rect">
            <a:avLst/>
          </a:prstGeom>
        </p:spPr>
      </p:pic>
      <p:sp>
        <p:nvSpPr>
          <p:cNvPr id="2" name="Google Shape;94;p13">
            <a:extLst>
              <a:ext uri="{FF2B5EF4-FFF2-40B4-BE49-F238E27FC236}">
                <a16:creationId xmlns:a16="http://schemas.microsoft.com/office/drawing/2014/main" id="{C56905E6-8A7C-A1F6-2C4F-CE0FCBA2FA23}"/>
              </a:ext>
            </a:extLst>
          </p:cNvPr>
          <p:cNvSpPr txBox="1"/>
          <p:nvPr/>
        </p:nvSpPr>
        <p:spPr>
          <a:xfrm>
            <a:off x="6130970" y="2221503"/>
            <a:ext cx="2775466" cy="10147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Note: 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People are talking a lot about COVID-19, masks, pandemics, schools, health, students, and vaccines in their tweets.</a:t>
            </a:r>
            <a:endParaRPr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210470"/>
            <a:ext cx="7628100" cy="7353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/>
                </a:solidFill>
              </a:rPr>
              <a:t>Word Cloud – Visualization of Most Common Words based on Topic Modeling (LDA) algorithm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07DB75-2A69-860F-C09C-9FDE9F8B4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61" y="1120589"/>
            <a:ext cx="2903999" cy="1573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A3C13A-2726-F125-37E1-0D1A857A6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5620" y="1083337"/>
            <a:ext cx="2972759" cy="16105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C7FF3E-3EBD-CD37-7C62-17836033AF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7139" y="1120589"/>
            <a:ext cx="2775466" cy="15036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206397-3FA6-6C89-FCD9-27918464CE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861" y="2987985"/>
            <a:ext cx="2903999" cy="15733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5910087-9AC9-49A4-C201-130F5DD5E8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5620" y="2981261"/>
            <a:ext cx="3020216" cy="1636269"/>
          </a:xfrm>
          <a:prstGeom prst="rect">
            <a:avLst/>
          </a:prstGeom>
        </p:spPr>
      </p:pic>
      <p:sp>
        <p:nvSpPr>
          <p:cNvPr id="2" name="Google Shape;94;p13">
            <a:extLst>
              <a:ext uri="{FF2B5EF4-FFF2-40B4-BE49-F238E27FC236}">
                <a16:creationId xmlns:a16="http://schemas.microsoft.com/office/drawing/2014/main" id="{75FB9DD5-E33C-9801-A4A1-6968E6E507A9}"/>
              </a:ext>
            </a:extLst>
          </p:cNvPr>
          <p:cNvSpPr txBox="1"/>
          <p:nvPr/>
        </p:nvSpPr>
        <p:spPr>
          <a:xfrm>
            <a:off x="6253809" y="3133662"/>
            <a:ext cx="2775466" cy="88924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spcBef>
                <a:spcPts val="600"/>
              </a:spcBef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Note: 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words used most often in tweets show what people are mainly talking about.</a:t>
            </a:r>
            <a:endParaRPr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15186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79141"/>
            <a:ext cx="7628100" cy="4798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bg2"/>
                </a:solidFill>
              </a:rPr>
              <a:t>Sentiment Analysis – Neutral, Positive and Negative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9D44C5-3FC9-D28A-3A99-031A7541E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17" y="613467"/>
            <a:ext cx="4112133" cy="31950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52CD57-1B74-5381-557B-1F844B381B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0948" y="689869"/>
            <a:ext cx="3194851" cy="3042275"/>
          </a:xfrm>
          <a:prstGeom prst="rect">
            <a:avLst/>
          </a:prstGeom>
        </p:spPr>
      </p:pic>
      <p:sp>
        <p:nvSpPr>
          <p:cNvPr id="2" name="Google Shape;94;p13">
            <a:extLst>
              <a:ext uri="{FF2B5EF4-FFF2-40B4-BE49-F238E27FC236}">
                <a16:creationId xmlns:a16="http://schemas.microsoft.com/office/drawing/2014/main" id="{3284FF8B-5B27-DF45-D66A-612E1881713F}"/>
              </a:ext>
            </a:extLst>
          </p:cNvPr>
          <p:cNvSpPr txBox="1"/>
          <p:nvPr/>
        </p:nvSpPr>
        <p:spPr>
          <a:xfrm>
            <a:off x="138417" y="3939463"/>
            <a:ext cx="8660441" cy="10709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spcBef>
                <a:spcPts val="600"/>
              </a:spcBef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38.7% Positive: </a:t>
            </a:r>
            <a:r>
              <a:rPr lang="en-US" sz="1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significant portion of tweets show a positive sentiment, suggesting optimism, support, or positive perspectives on COVID-19 topics. </a:t>
            </a:r>
          </a:p>
          <a:p>
            <a:pPr algn="just">
              <a:spcBef>
                <a:spcPts val="600"/>
              </a:spcBef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17.7% Negative: </a:t>
            </a:r>
            <a:r>
              <a:rPr lang="en-US" sz="1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Some tweets convey a negative sentiment, indicating concerns, frustrations, or criticisms related to COVID-19.</a:t>
            </a:r>
          </a:p>
          <a:p>
            <a:pPr algn="just">
              <a:spcBef>
                <a:spcPts val="600"/>
              </a:spcBef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43.6% Neutral: </a:t>
            </a:r>
            <a:r>
              <a:rPr lang="en-US" sz="1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Many tweets express a neutral sentiment, meaning they are neither positive nor negative. </a:t>
            </a:r>
            <a:endParaRPr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785238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143234"/>
            <a:ext cx="7628100" cy="7711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bg2"/>
                </a:solidFill>
              </a:rPr>
              <a:t>Geospatial Analysis – Where Most Discussions are taking place in the US with #covid19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199118-3B1E-A025-8839-58025584A2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125" r="13764" b="12536"/>
          <a:stretch/>
        </p:blipFill>
        <p:spPr>
          <a:xfrm>
            <a:off x="436500" y="914400"/>
            <a:ext cx="7546571" cy="3514165"/>
          </a:xfrm>
          <a:prstGeom prst="rect">
            <a:avLst/>
          </a:prstGeom>
        </p:spPr>
      </p:pic>
      <p:sp>
        <p:nvSpPr>
          <p:cNvPr id="2" name="Google Shape;94;p13">
            <a:extLst>
              <a:ext uri="{FF2B5EF4-FFF2-40B4-BE49-F238E27FC236}">
                <a16:creationId xmlns:a16="http://schemas.microsoft.com/office/drawing/2014/main" id="{59269180-1D44-E9CA-ACCE-C882EA09644B}"/>
              </a:ext>
            </a:extLst>
          </p:cNvPr>
          <p:cNvSpPr txBox="1"/>
          <p:nvPr/>
        </p:nvSpPr>
        <p:spPr>
          <a:xfrm>
            <a:off x="114725" y="4456168"/>
            <a:ext cx="8660441" cy="5440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en-US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analysis shows where tweets about COVID-19 are coming from and identifies the busiest areas for discussions about the coronavirus across the country.</a:t>
            </a:r>
            <a:endParaRPr lang="en-US" sz="10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70938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436500" y="143234"/>
            <a:ext cx="7628100" cy="459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bg2"/>
                </a:solidFill>
              </a:rPr>
              <a:t>Trends Over Time: Frequency of Tweets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B42CD5-5518-E566-8250-64A6029D9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12" y="1247213"/>
            <a:ext cx="5332289" cy="3066729"/>
          </a:xfrm>
          <a:prstGeom prst="rect">
            <a:avLst/>
          </a:prstGeom>
        </p:spPr>
      </p:pic>
      <p:sp>
        <p:nvSpPr>
          <p:cNvPr id="6" name="Google Shape;94;p13">
            <a:extLst>
              <a:ext uri="{FF2B5EF4-FFF2-40B4-BE49-F238E27FC236}">
                <a16:creationId xmlns:a16="http://schemas.microsoft.com/office/drawing/2014/main" id="{4682FE98-2D37-483C-2B21-18BBB5A2EFE9}"/>
              </a:ext>
            </a:extLst>
          </p:cNvPr>
          <p:cNvSpPr txBox="1"/>
          <p:nvPr/>
        </p:nvSpPr>
        <p:spPr>
          <a:xfrm>
            <a:off x="221348" y="652586"/>
            <a:ext cx="1417312" cy="579342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Lato"/>
                <a:ea typeface="Lato"/>
                <a:cs typeface="Lato"/>
                <a:sym typeface="Lato"/>
              </a:rPr>
              <a:t>Significant spike in tweet activity.</a:t>
            </a:r>
            <a:endParaRPr sz="1000" dirty="0">
              <a:solidFill>
                <a:schemeClr val="accent3">
                  <a:lumMod val="60000"/>
                  <a:lumOff val="4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94;p13">
            <a:extLst>
              <a:ext uri="{FF2B5EF4-FFF2-40B4-BE49-F238E27FC236}">
                <a16:creationId xmlns:a16="http://schemas.microsoft.com/office/drawing/2014/main" id="{15A4ADA3-60AA-85A8-C4A5-7A6DFAD27E0C}"/>
              </a:ext>
            </a:extLst>
          </p:cNvPr>
          <p:cNvSpPr txBox="1"/>
          <p:nvPr/>
        </p:nvSpPr>
        <p:spPr>
          <a:xfrm>
            <a:off x="5148343" y="637302"/>
            <a:ext cx="1417312" cy="609911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Lato"/>
                <a:ea typeface="Lato"/>
                <a:cs typeface="Lato"/>
                <a:sym typeface="Lato"/>
              </a:rPr>
              <a:t>Another notable peak in tweet volume.</a:t>
            </a:r>
          </a:p>
        </p:txBody>
      </p:sp>
      <p:sp>
        <p:nvSpPr>
          <p:cNvPr id="8" name="Google Shape;94;p13">
            <a:extLst>
              <a:ext uri="{FF2B5EF4-FFF2-40B4-BE49-F238E27FC236}">
                <a16:creationId xmlns:a16="http://schemas.microsoft.com/office/drawing/2014/main" id="{5E3435B3-1F77-C57D-4980-87032679989B}"/>
              </a:ext>
            </a:extLst>
          </p:cNvPr>
          <p:cNvSpPr txBox="1"/>
          <p:nvPr/>
        </p:nvSpPr>
        <p:spPr>
          <a:xfrm>
            <a:off x="2225848" y="4426642"/>
            <a:ext cx="1417312" cy="531636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NL" sz="1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Sharp drop in tweet volume.</a:t>
            </a:r>
            <a:endParaRPr lang="en-US" sz="1000" b="1" dirty="0">
              <a:solidFill>
                <a:schemeClr val="accent3">
                  <a:lumMod val="60000"/>
                  <a:lumOff val="4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E835E14-6446-98EA-DCA5-0E5FCFAE74F8}"/>
              </a:ext>
            </a:extLst>
          </p:cNvPr>
          <p:cNvCxnSpPr>
            <a:cxnSpLocks/>
          </p:cNvCxnSpPr>
          <p:nvPr/>
        </p:nvCxnSpPr>
        <p:spPr>
          <a:xfrm>
            <a:off x="1247363" y="1231928"/>
            <a:ext cx="0" cy="154237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16BE9EF-83F9-A750-1B38-E00326A74717}"/>
              </a:ext>
            </a:extLst>
          </p:cNvPr>
          <p:cNvCxnSpPr>
            <a:cxnSpLocks/>
          </p:cNvCxnSpPr>
          <p:nvPr/>
        </p:nvCxnSpPr>
        <p:spPr>
          <a:xfrm flipH="1">
            <a:off x="3957950" y="1134513"/>
            <a:ext cx="1190393" cy="613172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B26CB33-6F55-FF59-6AEA-495E4753A2F9}"/>
              </a:ext>
            </a:extLst>
          </p:cNvPr>
          <p:cNvCxnSpPr>
            <a:cxnSpLocks/>
          </p:cNvCxnSpPr>
          <p:nvPr/>
        </p:nvCxnSpPr>
        <p:spPr>
          <a:xfrm flipV="1">
            <a:off x="2802740" y="3766294"/>
            <a:ext cx="0" cy="660348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94;p13">
            <a:extLst>
              <a:ext uri="{FF2B5EF4-FFF2-40B4-BE49-F238E27FC236}">
                <a16:creationId xmlns:a16="http://schemas.microsoft.com/office/drawing/2014/main" id="{F0347CE3-6349-5FFA-F5F8-8402BA9B38F5}"/>
              </a:ext>
            </a:extLst>
          </p:cNvPr>
          <p:cNvSpPr txBox="1"/>
          <p:nvPr/>
        </p:nvSpPr>
        <p:spPr>
          <a:xfrm>
            <a:off x="6480152" y="1550369"/>
            <a:ext cx="2354565" cy="870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spcBef>
                <a:spcPts val="600"/>
              </a:spcBef>
            </a:pPr>
            <a:r>
              <a:rPr lang="en-US" sz="1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line graph shows how often tweets containing the hashtag #covid19 have been posted over time in the United States.</a:t>
            </a:r>
          </a:p>
        </p:txBody>
      </p:sp>
    </p:spTree>
    <p:extLst>
      <p:ext uri="{BB962C8B-B14F-4D97-AF65-F5344CB8AC3E}">
        <p14:creationId xmlns:p14="http://schemas.microsoft.com/office/powerpoint/2010/main" val="3233184264"/>
      </p:ext>
    </p:extLst>
  </p:cSld>
  <p:clrMapOvr>
    <a:masterClrMapping/>
  </p:clrMapOvr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779</Words>
  <Application>Microsoft Office PowerPoint</Application>
  <PresentationFormat>On-screen Show (16:9)</PresentationFormat>
  <Paragraphs>89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Lato</vt:lpstr>
      <vt:lpstr>Raleway</vt:lpstr>
      <vt:lpstr>Times New Roman</vt:lpstr>
      <vt:lpstr>Antonio template</vt:lpstr>
      <vt:lpstr>WEB SOCIAL MEDIA ANALYTICS &amp; VISUALIZATION</vt:lpstr>
      <vt:lpstr>Twitter US Trends Analytics (Covid19)</vt:lpstr>
      <vt:lpstr> Data Preprocessing</vt:lpstr>
      <vt:lpstr>Key Questions for Analysis:</vt:lpstr>
      <vt:lpstr>Topic Modeling – Most common discussion topics in tweets using hashtag #covid19</vt:lpstr>
      <vt:lpstr>Word Cloud – Visualization of Most Common Words based on Topic Modeling (LDA) algorithm</vt:lpstr>
      <vt:lpstr>Sentiment Analysis – Neutral, Positive and Negative</vt:lpstr>
      <vt:lpstr>Geospatial Analysis – Where Most Discussions are taking place in the US with #covid19</vt:lpstr>
      <vt:lpstr>Trends Over Time: Frequency of Tweets</vt:lpstr>
      <vt:lpstr>Top 3 Devices Used for #covid19 post in the US</vt:lpstr>
      <vt:lpstr>Facebook Graph Network Analysis (Social circles)</vt:lpstr>
      <vt:lpstr>Graph Visualization</vt:lpstr>
      <vt:lpstr>Distribution of shortest path length in G</vt:lpstr>
      <vt:lpstr>Users with the highest degree centrality</vt:lpstr>
      <vt:lpstr>The closeness centralities are distributed</vt:lpstr>
      <vt:lpstr>The closeness centralities are distributed</vt:lpstr>
      <vt:lpstr>Community Detection: Semi-synchronous label propagation method</vt:lpstr>
      <vt:lpstr>Community Detection: Asynchronous fluid communities algorithm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Dinesh Thapa</cp:lastModifiedBy>
  <cp:revision>56</cp:revision>
  <dcterms:modified xsi:type="dcterms:W3CDTF">2024-04-08T10:34:39Z</dcterms:modified>
</cp:coreProperties>
</file>